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0" r:id="rId5"/>
    <p:sldId id="268" r:id="rId6"/>
    <p:sldId id="265" r:id="rId7"/>
    <p:sldId id="261" r:id="rId8"/>
    <p:sldId id="266" r:id="rId9"/>
    <p:sldId id="267" r:id="rId10"/>
    <p:sldId id="262" r:id="rId11"/>
    <p:sldId id="276" r:id="rId12"/>
    <p:sldId id="290" r:id="rId13"/>
    <p:sldId id="291" r:id="rId14"/>
    <p:sldId id="292" r:id="rId15"/>
    <p:sldId id="293" r:id="rId16"/>
    <p:sldId id="294" r:id="rId17"/>
    <p:sldId id="269" r:id="rId18"/>
    <p:sldId id="270" r:id="rId19"/>
    <p:sldId id="273" r:id="rId20"/>
    <p:sldId id="274" r:id="rId21"/>
    <p:sldId id="271" r:id="rId22"/>
    <p:sldId id="272" r:id="rId23"/>
    <p:sldId id="275" r:id="rId24"/>
    <p:sldId id="277" r:id="rId25"/>
    <p:sldId id="278" r:id="rId26"/>
    <p:sldId id="280" r:id="rId27"/>
    <p:sldId id="282" r:id="rId28"/>
    <p:sldId id="284" r:id="rId29"/>
    <p:sldId id="286" r:id="rId30"/>
    <p:sldId id="279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E02-6168-4EBB-8248-2A6D4020DDEC}" type="datetimeFigureOut">
              <a:rPr lang="is-IS" smtClean="0"/>
              <a:t>28.4.2015</a:t>
            </a:fld>
            <a:endParaRPr lang="is-I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EC103-39DA-405A-ABE7-AF54B3AAE691}" type="slidenum">
              <a:rPr lang="is-IS" smtClean="0"/>
              <a:t>‹#›</a:t>
            </a:fld>
            <a:endParaRPr lang="is-I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E02-6168-4EBB-8248-2A6D4020DDEC}" type="datetimeFigureOut">
              <a:rPr lang="is-IS" smtClean="0"/>
              <a:t>28.4.2015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103-39DA-405A-ABE7-AF54B3AAE691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E02-6168-4EBB-8248-2A6D4020DDEC}" type="datetimeFigureOut">
              <a:rPr lang="is-IS" smtClean="0"/>
              <a:t>28.4.2015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103-39DA-405A-ABE7-AF54B3AAE691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F80E02-6168-4EBB-8248-2A6D4020DDEC}" type="datetimeFigureOut">
              <a:rPr lang="is-IS" smtClean="0"/>
              <a:t>28.4.2015</a:t>
            </a:fld>
            <a:endParaRPr lang="is-I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77EC103-39DA-405A-ABE7-AF54B3AAE691}" type="slidenum">
              <a:rPr lang="is-IS" smtClean="0"/>
              <a:t>‹#›</a:t>
            </a:fld>
            <a:endParaRPr lang="is-I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E02-6168-4EBB-8248-2A6D4020DDEC}" type="datetimeFigureOut">
              <a:rPr lang="is-IS" smtClean="0"/>
              <a:t>28.4.2015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103-39DA-405A-ABE7-AF54B3AAE691}" type="slidenum">
              <a:rPr lang="is-IS" smtClean="0"/>
              <a:t>‹#›</a:t>
            </a:fld>
            <a:endParaRPr lang="is-I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E02-6168-4EBB-8248-2A6D4020DDEC}" type="datetimeFigureOut">
              <a:rPr lang="is-IS" smtClean="0"/>
              <a:t>28.4.2015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103-39DA-405A-ABE7-AF54B3AAE691}" type="slidenum">
              <a:rPr lang="is-IS" smtClean="0"/>
              <a:t>‹#›</a:t>
            </a:fld>
            <a:endParaRPr lang="is-I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103-39DA-405A-ABE7-AF54B3AAE691}" type="slidenum">
              <a:rPr lang="is-IS" smtClean="0"/>
              <a:t>‹#›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E02-6168-4EBB-8248-2A6D4020DDEC}" type="datetimeFigureOut">
              <a:rPr lang="is-IS" smtClean="0"/>
              <a:t>28.4.2015</a:t>
            </a:fld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E02-6168-4EBB-8248-2A6D4020DDEC}" type="datetimeFigureOut">
              <a:rPr lang="is-IS" smtClean="0"/>
              <a:t>28.4.2015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103-39DA-405A-ABE7-AF54B3AAE691}" type="slidenum">
              <a:rPr lang="is-IS" smtClean="0"/>
              <a:t>‹#›</a:t>
            </a:fld>
            <a:endParaRPr lang="is-I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E02-6168-4EBB-8248-2A6D4020DDEC}" type="datetimeFigureOut">
              <a:rPr lang="is-IS" smtClean="0"/>
              <a:t>28.4.2015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103-39DA-405A-ABE7-AF54B3AAE691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F80E02-6168-4EBB-8248-2A6D4020DDEC}" type="datetimeFigureOut">
              <a:rPr lang="is-IS" smtClean="0"/>
              <a:t>28.4.2015</a:t>
            </a:fld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7EC103-39DA-405A-ABE7-AF54B3AAE691}" type="slidenum">
              <a:rPr lang="is-IS" smtClean="0"/>
              <a:t>‹#›</a:t>
            </a:fld>
            <a:endParaRPr lang="is-I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E02-6168-4EBB-8248-2A6D4020DDEC}" type="datetimeFigureOut">
              <a:rPr lang="is-IS" smtClean="0"/>
              <a:t>28.4.2015</a:t>
            </a:fld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EC103-39DA-405A-ABE7-AF54B3AAE691}" type="slidenum">
              <a:rPr lang="is-IS" smtClean="0"/>
              <a:t>‹#›</a:t>
            </a:fld>
            <a:endParaRPr lang="is-I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F80E02-6168-4EBB-8248-2A6D4020DDEC}" type="datetimeFigureOut">
              <a:rPr lang="is-IS" smtClean="0"/>
              <a:t>28.4.2015</a:t>
            </a:fld>
            <a:endParaRPr lang="is-I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s-I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77EC103-39DA-405A-ABE7-AF54B3AAE691}" type="slidenum">
              <a:rPr lang="is-IS" smtClean="0"/>
              <a:t>‹#›</a:t>
            </a:fld>
            <a:endParaRPr lang="is-I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pstoolkit.com/about/chemical.asp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www.chernobyl-international.com/hom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gr.is/fraedslan/natturuleg-geislun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NAlUGn0RYg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NT – Garðaskóli</a:t>
            </a:r>
          </a:p>
          <a:p>
            <a:r>
              <a:rPr lang="is-IS" dirty="0"/>
              <a:t>9</a:t>
            </a:r>
            <a:r>
              <a:rPr lang="is-IS" dirty="0" smtClean="0"/>
              <a:t>.Bekkur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Maður og náttúra; K.3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Endurnýjanlegir orkugjafar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err="1" smtClean="0"/>
              <a:t>Lífeldsneyti</a:t>
            </a:r>
            <a:r>
              <a:rPr lang="is-IS" dirty="0" smtClean="0"/>
              <a:t>: viður, </a:t>
            </a:r>
            <a:r>
              <a:rPr lang="is-IS" dirty="0" err="1" smtClean="0"/>
              <a:t>etanól</a:t>
            </a:r>
            <a:r>
              <a:rPr lang="is-IS" dirty="0" smtClean="0"/>
              <a:t>, </a:t>
            </a:r>
            <a:r>
              <a:rPr lang="is-IS" dirty="0" err="1" smtClean="0"/>
              <a:t>lífdísilolía</a:t>
            </a:r>
            <a:r>
              <a:rPr lang="is-IS" dirty="0" smtClean="0"/>
              <a:t>, </a:t>
            </a:r>
            <a:r>
              <a:rPr lang="is-IS" dirty="0" err="1" smtClean="0"/>
              <a:t>lífgas</a:t>
            </a:r>
            <a:r>
              <a:rPr lang="is-IS" dirty="0" smtClean="0"/>
              <a:t> (metan).</a:t>
            </a:r>
          </a:p>
          <a:p>
            <a:r>
              <a:rPr lang="is-IS" dirty="0" err="1" smtClean="0"/>
              <a:t>Lífeldsneyti</a:t>
            </a:r>
            <a:r>
              <a:rPr lang="is-IS" dirty="0" smtClean="0"/>
              <a:t> verður til við ljóstillífun þar sem koltvíoxíð binst í lífrænt efni.</a:t>
            </a:r>
          </a:p>
          <a:p>
            <a:r>
              <a:rPr lang="is-IS" dirty="0" smtClean="0"/>
              <a:t>Aðrir: vatnsafl, vindorka, jarðvarmi, sólarorka, sjávarfallavirkjanir.</a:t>
            </a:r>
          </a:p>
          <a:p>
            <a:endParaRPr lang="is-IS" dirty="0"/>
          </a:p>
        </p:txBody>
      </p:sp>
      <p:pic>
        <p:nvPicPr>
          <p:cNvPr id="5" name="Staðgengill efni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229914" cy="3168352"/>
          </a:xfrm>
        </p:spPr>
      </p:pic>
    </p:spTree>
    <p:extLst>
      <p:ext uri="{BB962C8B-B14F-4D97-AF65-F5344CB8AC3E}">
        <p14:creationId xmlns:p14="http://schemas.microsoft.com/office/powerpoint/2010/main" val="38593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Ljóstillífandi lífverur hafa smám saman aukið styrk CO2 – lífsnauðsynlegt lífverum, af hverju?</a:t>
            </a:r>
          </a:p>
          <a:p>
            <a:r>
              <a:rPr lang="is-IS" dirty="0" smtClean="0"/>
              <a:t>CO2 myndast við allan bruna</a:t>
            </a:r>
          </a:p>
          <a:p>
            <a:r>
              <a:rPr lang="is-IS" dirty="0" smtClean="0"/>
              <a:t>Án gróðurhúsaáhrifa væri meðalhiti -20°C á jörðinni</a:t>
            </a:r>
          </a:p>
          <a:p>
            <a:r>
              <a:rPr lang="is-IS" dirty="0" smtClean="0"/>
              <a:t>Aðrar gróðurhúsalofttegundir: óson, nituroxíð, metan, </a:t>
            </a:r>
            <a:r>
              <a:rPr lang="is-IS" dirty="0" err="1" smtClean="0"/>
              <a:t>freon</a:t>
            </a:r>
            <a:r>
              <a:rPr lang="is-IS" dirty="0" smtClean="0"/>
              <a:t>, vatnsgufa</a:t>
            </a:r>
          </a:p>
          <a:p>
            <a:r>
              <a:rPr lang="is-IS" dirty="0" smtClean="0"/>
              <a:t>Bruni jarðefnaeldsneytis eykur styrk CO2</a:t>
            </a:r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K.3.2 Gróðurhúsaáhrif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516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 </a:t>
            </a:r>
            <a:r>
              <a:rPr lang="is-IS" smtClean="0"/>
              <a:t>3.2 Öfgar í veðurfari….?</a:t>
            </a:r>
            <a:endParaRPr lang="en-US"/>
          </a:p>
        </p:txBody>
      </p:sp>
      <p:pic>
        <p:nvPicPr>
          <p:cNvPr id="6" name="Staðgengill efnis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128792" cy="4752527"/>
          </a:xfrm>
        </p:spPr>
      </p:pic>
      <p:sp>
        <p:nvSpPr>
          <p:cNvPr id="9" name="Staðgengill efnis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taðgengill efnis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800436" cy="5807374"/>
          </a:xfrm>
        </p:spPr>
      </p:pic>
      <p:sp>
        <p:nvSpPr>
          <p:cNvPr id="5" name="Titil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82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ðgengill efn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525453" cy="5115272"/>
          </a:xfrm>
        </p:spPr>
      </p:pic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5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K. 3.2 Gróðurhúsaáhrif frh.</a:t>
            </a:r>
            <a:endParaRPr lang="en-US"/>
          </a:p>
        </p:txBody>
      </p:sp>
      <p:sp>
        <p:nvSpPr>
          <p:cNvPr id="5" name="Staðgengill efnis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Hiti hækkar</a:t>
            </a:r>
          </a:p>
          <a:p>
            <a:r>
              <a:rPr lang="is-IS" dirty="0" smtClean="0"/>
              <a:t>Jöklar bráðna</a:t>
            </a:r>
          </a:p>
          <a:p>
            <a:r>
              <a:rPr lang="is-IS" dirty="0" smtClean="0"/>
              <a:t>Sjávarborð rís</a:t>
            </a:r>
          </a:p>
          <a:p>
            <a:r>
              <a:rPr lang="is-IS" dirty="0" smtClean="0"/>
              <a:t>Öfgar í veðráttu</a:t>
            </a:r>
          </a:p>
          <a:p>
            <a:r>
              <a:rPr lang="is-IS" dirty="0" smtClean="0"/>
              <a:t>Lífverur deyja…</a:t>
            </a:r>
          </a:p>
          <a:p>
            <a:endParaRPr lang="en-US" dirty="0"/>
          </a:p>
        </p:txBody>
      </p:sp>
      <p:pic>
        <p:nvPicPr>
          <p:cNvPr id="7" name="Staðgengill efnis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88840"/>
            <a:ext cx="5067350" cy="3800512"/>
          </a:xfrm>
        </p:spPr>
      </p:pic>
    </p:spTree>
    <p:extLst>
      <p:ext uri="{BB962C8B-B14F-4D97-AF65-F5344CB8AC3E}">
        <p14:creationId xmlns:p14="http://schemas.microsoft.com/office/powerpoint/2010/main" val="274353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irtitil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il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Hvernig væri að draga </a:t>
            </a:r>
            <a:r>
              <a:rPr lang="is-IS" dirty="0" err="1" smtClean="0"/>
              <a:t>úr</a:t>
            </a:r>
            <a:r>
              <a:rPr lang="is-IS" dirty="0" smtClean="0"/>
              <a:t> notkun jarðefnaeldsneytis?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79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Geislun sólar  veldur því að O</a:t>
            </a:r>
            <a:r>
              <a:rPr lang="is-IS" sz="2000" dirty="0" smtClean="0"/>
              <a:t>2</a:t>
            </a:r>
            <a:r>
              <a:rPr lang="is-IS" dirty="0" smtClean="0"/>
              <a:t> getur myndað O</a:t>
            </a:r>
            <a:r>
              <a:rPr lang="is-IS" sz="2000" dirty="0" smtClean="0"/>
              <a:t>3</a:t>
            </a:r>
            <a:endParaRPr lang="is-IS" dirty="0" smtClean="0"/>
          </a:p>
          <a:p>
            <a:r>
              <a:rPr lang="is-IS" dirty="0" smtClean="0"/>
              <a:t>Óson er ansi mikilvægt… fyrir lífríki jarðar</a:t>
            </a:r>
          </a:p>
          <a:p>
            <a:r>
              <a:rPr lang="is-IS" dirty="0" smtClean="0"/>
              <a:t>CFC (</a:t>
            </a:r>
            <a:r>
              <a:rPr lang="is-IS" dirty="0" err="1" smtClean="0"/>
              <a:t>freon</a:t>
            </a:r>
            <a:r>
              <a:rPr lang="is-IS" dirty="0" smtClean="0"/>
              <a:t>) – manngerð efni og manngerð losun þeirra</a:t>
            </a:r>
          </a:p>
          <a:p>
            <a:r>
              <a:rPr lang="is-IS" dirty="0" smtClean="0"/>
              <a:t>Niðurbrot ósons er hraðari/meiri við heimskautin</a:t>
            </a:r>
          </a:p>
          <a:p>
            <a:r>
              <a:rPr lang="is-IS" dirty="0" smtClean="0"/>
              <a:t>Þrávirk efni = brotna seint niður og valda skaðlegum áhrifum lengi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K. 3.3 Ósonlagið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567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Sum efni mynda sýru þegar þau komast í snertingu við vatn í andrúmslofti. </a:t>
            </a:r>
          </a:p>
          <a:p>
            <a:r>
              <a:rPr lang="is-IS" dirty="0" smtClean="0"/>
              <a:t>Brennisteinstvíoxíð </a:t>
            </a:r>
            <a:r>
              <a:rPr lang="is-IS" smtClean="0"/>
              <a:t>og nituroxíð t.d. </a:t>
            </a:r>
          </a:p>
          <a:p>
            <a:r>
              <a:rPr lang="is-IS" smtClean="0"/>
              <a:t>Lífverur eru flestar viðkvæmar fyrir breytingum á pH-gildi í umhverfinu</a:t>
            </a:r>
          </a:p>
          <a:p>
            <a:r>
              <a:rPr lang="is-IS" smtClean="0"/>
              <a:t>O3 myndast við jörðu þegar sól er mikil og mengandi efni frá útblæstri eru til staðar.</a:t>
            </a:r>
          </a:p>
          <a:p>
            <a:r>
              <a:rPr lang="is-IS" smtClean="0"/>
              <a:t>O3 við jörðu er skaðlegt</a:t>
            </a:r>
          </a:p>
          <a:p>
            <a:r>
              <a:rPr lang="is-IS" smtClean="0"/>
              <a:t>SO2 veldur oft skaða á lífríki hér í námunda við jarðvarmavirkjanir.</a:t>
            </a:r>
          </a:p>
          <a:p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K.3.4Loftmengun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267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ðgengill efn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66862"/>
            <a:ext cx="3810000" cy="4486275"/>
          </a:xfrm>
        </p:spPr>
      </p:pic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Súrt</a:t>
            </a:r>
            <a:r>
              <a:rPr lang="is-IS" dirty="0" smtClean="0"/>
              <a:t> regn?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99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 smtClean="0"/>
          </a:p>
          <a:p>
            <a:r>
              <a:rPr lang="is-IS" dirty="0" smtClean="0"/>
              <a:t>Umhverfisvandamál? </a:t>
            </a:r>
          </a:p>
          <a:p>
            <a:r>
              <a:rPr lang="is-IS" dirty="0" smtClean="0"/>
              <a:t>Af hverju höldum við áfram að dreifa efnum í náttúrunni </a:t>
            </a:r>
            <a:r>
              <a:rPr lang="is-IS" dirty="0" err="1" smtClean="0"/>
              <a:t>þó</a:t>
            </a:r>
            <a:r>
              <a:rPr lang="is-IS" dirty="0" smtClean="0"/>
              <a:t> við vitum að þau skapi vandamál?</a:t>
            </a:r>
          </a:p>
          <a:p>
            <a:r>
              <a:rPr lang="is-IS" dirty="0" smtClean="0"/>
              <a:t>Hvað gerir þú til þess að draga úr umhverfisvandamálum?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K. 3 Umhverfi okkar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ðgengill efni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95184" cy="5634050"/>
          </a:xfrm>
        </p:spPr>
      </p:pic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98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K. 3.5 Ofauðgun</a:t>
            </a:r>
            <a:endParaRPr lang="is-IS" dirty="0"/>
          </a:p>
        </p:txBody>
      </p:sp>
      <p:sp>
        <p:nvSpPr>
          <p:cNvPr id="2" name="Staðgengill efnis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Næringarefni í of miklum </a:t>
            </a:r>
            <a:r>
              <a:rPr lang="is-IS" dirty="0" err="1" smtClean="0"/>
              <a:t>mæli</a:t>
            </a:r>
            <a:r>
              <a:rPr lang="is-IS" dirty="0" smtClean="0"/>
              <a:t> valda ofauðgun</a:t>
            </a:r>
          </a:p>
          <a:p>
            <a:r>
              <a:rPr lang="is-IS" dirty="0" smtClean="0"/>
              <a:t>Ákveðnar lífverur </a:t>
            </a:r>
            <a:r>
              <a:rPr lang="is-IS" dirty="0" err="1" smtClean="0"/>
              <a:t>offjölga</a:t>
            </a:r>
            <a:r>
              <a:rPr lang="is-IS" dirty="0" smtClean="0"/>
              <a:t> sér, í kjölfarið verður súrefnisskortur í t.d. </a:t>
            </a:r>
            <a:r>
              <a:rPr lang="is-IS" smtClean="0"/>
              <a:t>Vatninu og lífverur drepast</a:t>
            </a:r>
          </a:p>
          <a:p>
            <a:r>
              <a:rPr lang="is-IS" smtClean="0"/>
              <a:t>Ofauðgun stafar oftast af efnum sem berast frá landbúnaði og umferð bíla.</a:t>
            </a:r>
          </a:p>
          <a:p>
            <a:endParaRPr lang="is-IS"/>
          </a:p>
        </p:txBody>
      </p:sp>
      <p:pic>
        <p:nvPicPr>
          <p:cNvPr id="5" name="Staðgengill efni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104456" cy="2731329"/>
          </a:xfrm>
        </p:spPr>
      </p:pic>
    </p:spTree>
    <p:extLst>
      <p:ext uri="{BB962C8B-B14F-4D97-AF65-F5344CB8AC3E}">
        <p14:creationId xmlns:p14="http://schemas.microsoft.com/office/powerpoint/2010/main" val="1330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" name="Staðgengill efnis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" y="404664"/>
            <a:ext cx="8949606" cy="5817244"/>
          </a:xfrm>
        </p:spPr>
      </p:pic>
    </p:spTree>
    <p:extLst>
      <p:ext uri="{BB962C8B-B14F-4D97-AF65-F5344CB8AC3E}">
        <p14:creationId xmlns:p14="http://schemas.microsoft.com/office/powerpoint/2010/main" val="363385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Þrávirk efni: efni sem hafa mjög langan helmingunartíma/brotna mjög hægt niður í náttúrunni</a:t>
            </a:r>
          </a:p>
          <a:p>
            <a:r>
              <a:rPr lang="is-IS" dirty="0" smtClean="0"/>
              <a:t>POP; </a:t>
            </a:r>
            <a:r>
              <a:rPr lang="is-IS" dirty="0" err="1" smtClean="0"/>
              <a:t>persistent</a:t>
            </a:r>
            <a:r>
              <a:rPr lang="is-IS" dirty="0" smtClean="0"/>
              <a:t> </a:t>
            </a:r>
            <a:r>
              <a:rPr lang="is-IS" dirty="0" err="1" smtClean="0"/>
              <a:t>organic</a:t>
            </a:r>
            <a:r>
              <a:rPr lang="is-IS" dirty="0" smtClean="0"/>
              <a:t> </a:t>
            </a:r>
            <a:r>
              <a:rPr lang="is-IS" dirty="0" err="1" smtClean="0"/>
              <a:t>pollutants</a:t>
            </a:r>
            <a:endParaRPr lang="is-IS" dirty="0" smtClean="0"/>
          </a:p>
          <a:p>
            <a:r>
              <a:rPr lang="is-IS" dirty="0" err="1" smtClean="0">
                <a:hlinkClick r:id="rId2"/>
              </a:rPr>
              <a:t>The</a:t>
            </a:r>
            <a:r>
              <a:rPr lang="is-IS" dirty="0" smtClean="0">
                <a:hlinkClick r:id="rId2"/>
              </a:rPr>
              <a:t> </a:t>
            </a:r>
            <a:r>
              <a:rPr lang="is-IS" dirty="0" err="1" smtClean="0">
                <a:hlinkClick r:id="rId2"/>
              </a:rPr>
              <a:t>dirty</a:t>
            </a:r>
            <a:r>
              <a:rPr lang="is-IS" dirty="0" smtClean="0">
                <a:hlinkClick r:id="rId2"/>
              </a:rPr>
              <a:t> </a:t>
            </a:r>
            <a:r>
              <a:rPr lang="is-IS" dirty="0" err="1" smtClean="0">
                <a:hlinkClick r:id="rId2"/>
              </a:rPr>
              <a:t>dozen</a:t>
            </a:r>
            <a:r>
              <a:rPr lang="is-IS" dirty="0" smtClean="0"/>
              <a:t> og fleiri..</a:t>
            </a:r>
          </a:p>
          <a:p>
            <a:r>
              <a:rPr lang="is-IS" dirty="0" smtClean="0"/>
              <a:t>Einkenni: fituleysanleg … hefur í för með sér að þau safnast fyrir í fitulagi dýra. </a:t>
            </a:r>
          </a:p>
          <a:p>
            <a:r>
              <a:rPr lang="is-IS" dirty="0" smtClean="0"/>
              <a:t>Toppneytendur verða verst úti vegna þessa… af hverju?</a:t>
            </a:r>
          </a:p>
          <a:p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K. 3.6 Umhverfiseitur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941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Klóruð vetniskolefnissambönd</a:t>
            </a:r>
            <a:endParaRPr lang="is-IS" dirty="0"/>
          </a:p>
        </p:txBody>
      </p:sp>
      <p:sp>
        <p:nvSpPr>
          <p:cNvPr id="2" name="Staðgengill efnis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507288" cy="1905000"/>
          </a:xfrm>
        </p:spPr>
        <p:txBody>
          <a:bodyPr>
            <a:normAutofit fontScale="85000" lnSpcReduction="10000"/>
          </a:bodyPr>
          <a:lstStyle/>
          <a:p>
            <a:r>
              <a:rPr lang="is-IS" dirty="0" smtClean="0"/>
              <a:t>Kolefni, vetni og </a:t>
            </a:r>
            <a:r>
              <a:rPr lang="is-IS" dirty="0" err="1" smtClean="0"/>
              <a:t>klór</a:t>
            </a:r>
            <a:endParaRPr lang="is-IS" dirty="0" smtClean="0"/>
          </a:p>
          <a:p>
            <a:r>
              <a:rPr lang="is-IS" smtClean="0"/>
              <a:t>T.d. DDT (Rachel Carson silent spring..muniði?), PCB, díoxín, </a:t>
            </a:r>
          </a:p>
          <a:p>
            <a:r>
              <a:rPr lang="is-IS" smtClean="0"/>
              <a:t>Krabbameinsvaldandi, áhrif á fjölgun dýra, </a:t>
            </a:r>
          </a:p>
          <a:p>
            <a:r>
              <a:rPr lang="is-IS" smtClean="0"/>
              <a:t>Notkun þeirra bönnuð á Íslandi og víðar</a:t>
            </a:r>
          </a:p>
          <a:p>
            <a:r>
              <a:rPr lang="is-IS" smtClean="0"/>
              <a:t>„ný“ eldtefjandi efni talin hafa sömu áhrif. </a:t>
            </a:r>
          </a:p>
        </p:txBody>
      </p:sp>
      <p:pic>
        <p:nvPicPr>
          <p:cNvPr id="5" name="Staðgengill efni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62553"/>
            <a:ext cx="4680520" cy="3086430"/>
          </a:xfrm>
        </p:spPr>
      </p:pic>
    </p:spTree>
    <p:extLst>
      <p:ext uri="{BB962C8B-B14F-4D97-AF65-F5344CB8AC3E}">
        <p14:creationId xmlns:p14="http://schemas.microsoft.com/office/powerpoint/2010/main" val="39374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Geislavirkur úrgangur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Geislavirk efni senda frá sér geislun í hundruð þúsunda ára</a:t>
            </a:r>
          </a:p>
          <a:p>
            <a:r>
              <a:rPr lang="is-IS" dirty="0" smtClean="0"/>
              <a:t>Geislun = orka sem er að </a:t>
            </a:r>
            <a:r>
              <a:rPr lang="is-IS" dirty="0" err="1" smtClean="0"/>
              <a:t>færast</a:t>
            </a:r>
            <a:r>
              <a:rPr lang="is-IS" dirty="0" smtClean="0"/>
              <a:t> til…ekkert endilega hættuleg!</a:t>
            </a:r>
          </a:p>
          <a:p>
            <a:r>
              <a:rPr lang="is-IS" dirty="0" smtClean="0"/>
              <a:t>Jónandi geislun getur „</a:t>
            </a:r>
            <a:r>
              <a:rPr lang="is-IS" dirty="0" err="1" smtClean="0"/>
              <a:t>ýtt</a:t>
            </a:r>
            <a:r>
              <a:rPr lang="is-IS" dirty="0" smtClean="0"/>
              <a:t>“ rafeind frá atómi (búið til jón) þar sem það annars hefði aldrei gerst. </a:t>
            </a:r>
          </a:p>
        </p:txBody>
      </p:sp>
      <p:pic>
        <p:nvPicPr>
          <p:cNvPr id="7" name="Staðgengill efnis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78" y="1916832"/>
            <a:ext cx="4133779" cy="3096344"/>
          </a:xfrm>
        </p:spPr>
      </p:pic>
    </p:spTree>
    <p:extLst>
      <p:ext uri="{BB962C8B-B14F-4D97-AF65-F5344CB8AC3E}">
        <p14:creationId xmlns:p14="http://schemas.microsoft.com/office/powerpoint/2010/main" val="3825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Geislavirkni afleiðingar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19256" cy="2193032"/>
          </a:xfrm>
        </p:spPr>
        <p:txBody>
          <a:bodyPr>
            <a:normAutofit fontScale="85000" lnSpcReduction="10000"/>
          </a:bodyPr>
          <a:lstStyle/>
          <a:p>
            <a:r>
              <a:rPr lang="is-IS" dirty="0" smtClean="0"/>
              <a:t>Fyrstu tákn um geislunarveiki:</a:t>
            </a:r>
            <a:br>
              <a:rPr lang="is-IS" dirty="0" smtClean="0"/>
            </a:br>
            <a:r>
              <a:rPr lang="is-IS" dirty="0" smtClean="0"/>
              <a:t>ógleði, uppköst, höfuðverkur, fækkun hvítra blóðkorna.</a:t>
            </a:r>
          </a:p>
          <a:p>
            <a:r>
              <a:rPr lang="is-IS" dirty="0" smtClean="0"/>
              <a:t>Alvarleg geislun (ARS), einkenni:</a:t>
            </a:r>
            <a:br>
              <a:rPr lang="is-IS" dirty="0" smtClean="0"/>
            </a:br>
            <a:r>
              <a:rPr lang="is-IS" dirty="0" smtClean="0"/>
              <a:t>hármissir, taugaskaði, skaði á meltingarfrumum, mikil fækkun hvítra blóðkorna, fækkun rauðkorna, blæðingar (ýmiskonar), hár líkamshiti, niðurgangur…og dauði innan 2-14 daga. </a:t>
            </a:r>
            <a:endParaRPr lang="is-IS" dirty="0"/>
          </a:p>
        </p:txBody>
      </p:sp>
      <p:pic>
        <p:nvPicPr>
          <p:cNvPr id="6" name="Staðgengill efnis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3688229"/>
            <a:ext cx="5112568" cy="2726702"/>
          </a:xfrm>
        </p:spPr>
      </p:pic>
    </p:spTree>
    <p:extLst>
      <p:ext uri="{BB962C8B-B14F-4D97-AF65-F5344CB8AC3E}">
        <p14:creationId xmlns:p14="http://schemas.microsoft.com/office/powerpoint/2010/main" val="30928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Svo eru það líka alvarlegir fæðingargallar</a:t>
            </a:r>
            <a:endParaRPr lang="is-IS" dirty="0"/>
          </a:p>
        </p:txBody>
      </p:sp>
      <p:pic>
        <p:nvPicPr>
          <p:cNvPr id="5" name="Staðgengill efni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9" y="2128837"/>
            <a:ext cx="3810000" cy="3362325"/>
          </a:xfrm>
        </p:spPr>
      </p:pic>
      <p:pic>
        <p:nvPicPr>
          <p:cNvPr id="6" name="Staðgengill efni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06" y="2452687"/>
            <a:ext cx="2562225" cy="2714625"/>
          </a:xfrm>
        </p:spPr>
      </p:pic>
    </p:spTree>
    <p:extLst>
      <p:ext uri="{BB962C8B-B14F-4D97-AF65-F5344CB8AC3E}">
        <p14:creationId xmlns:p14="http://schemas.microsoft.com/office/powerpoint/2010/main" val="6610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sz="4400" dirty="0">
                <a:hlinkClick r:id="rId2"/>
              </a:rPr>
              <a:t>http://www.chernobyl-international.com/home</a:t>
            </a:r>
            <a:r>
              <a:rPr lang="is-IS" sz="4400" dirty="0"/>
              <a:t> </a:t>
            </a:r>
            <a:endParaRPr lang="is-IS" dirty="0"/>
          </a:p>
        </p:txBody>
      </p:sp>
      <p:pic>
        <p:nvPicPr>
          <p:cNvPr id="5" name="Staðgengill efnis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9" y="2319337"/>
            <a:ext cx="3810000" cy="2981325"/>
          </a:xfrm>
        </p:spPr>
      </p:pic>
      <p:pic>
        <p:nvPicPr>
          <p:cNvPr id="6" name="Staðgengill efnis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19" y="2486025"/>
            <a:ext cx="3810000" cy="2647950"/>
          </a:xfrm>
        </p:spPr>
      </p:pic>
    </p:spTree>
    <p:extLst>
      <p:ext uri="{BB962C8B-B14F-4D97-AF65-F5344CB8AC3E}">
        <p14:creationId xmlns:p14="http://schemas.microsoft.com/office/powerpoint/2010/main" val="24756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hlinkClick r:id="rId2"/>
              </a:rPr>
              <a:t>Geislavirkni er náttúrulegt fyrirbæri</a:t>
            </a:r>
            <a:endParaRPr lang="is-IS" dirty="0"/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Staðgengill efnis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147248" cy="4731120"/>
          </a:xfrm>
        </p:spPr>
      </p:pic>
    </p:spTree>
    <p:extLst>
      <p:ext uri="{BB962C8B-B14F-4D97-AF65-F5344CB8AC3E}">
        <p14:creationId xmlns:p14="http://schemas.microsoft.com/office/powerpoint/2010/main" val="34199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Vistkerfið okkar</a:t>
            </a:r>
            <a:endParaRPr lang="is-IS" dirty="0"/>
          </a:p>
        </p:txBody>
      </p:sp>
      <p:sp>
        <p:nvSpPr>
          <p:cNvPr id="5" name="Staðgengill efnis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Búum við í vistkerfi?</a:t>
            </a:r>
          </a:p>
          <a:p>
            <a:r>
              <a:rPr lang="is-IS" dirty="0" smtClean="0"/>
              <a:t>Ýmis efni hafa áhrif á vistkerfi okkar.</a:t>
            </a:r>
          </a:p>
          <a:p>
            <a:r>
              <a:rPr lang="is-IS" dirty="0" smtClean="0"/>
              <a:t>Efni fara eftir hringrásum.</a:t>
            </a:r>
          </a:p>
          <a:p>
            <a:r>
              <a:rPr lang="is-IS" dirty="0" smtClean="0"/>
              <a:t>Það þarf orku til þess að knýja hringrásirnar</a:t>
            </a:r>
          </a:p>
          <a:p>
            <a:r>
              <a:rPr lang="is-IS" dirty="0" smtClean="0"/>
              <a:t>Náttúruauðlindir, sóun, neysla.</a:t>
            </a:r>
          </a:p>
          <a:p>
            <a:r>
              <a:rPr lang="is-IS" dirty="0" smtClean="0"/>
              <a:t>Flutningur varnings…og fólks.</a:t>
            </a:r>
            <a:endParaRPr lang="is-IS" dirty="0"/>
          </a:p>
        </p:txBody>
      </p:sp>
      <p:pic>
        <p:nvPicPr>
          <p:cNvPr id="7" name="Staðgengill efnis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334374" cy="3335436"/>
          </a:xfrm>
        </p:spPr>
      </p:pic>
    </p:spTree>
    <p:extLst>
      <p:ext uri="{BB962C8B-B14F-4D97-AF65-F5344CB8AC3E}">
        <p14:creationId xmlns:p14="http://schemas.microsoft.com/office/powerpoint/2010/main" val="26101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914400" y="1916832"/>
            <a:ext cx="8229600" cy="1219200"/>
          </a:xfrm>
        </p:spPr>
        <p:txBody>
          <a:bodyPr/>
          <a:lstStyle/>
          <a:p>
            <a:r>
              <a:rPr lang="is-IS" dirty="0" smtClean="0">
                <a:hlinkClick r:id="rId2"/>
              </a:rPr>
              <a:t>Kíkjum til </a:t>
            </a:r>
            <a:r>
              <a:rPr lang="is-IS" dirty="0" err="1" smtClean="0">
                <a:hlinkClick r:id="rId2"/>
              </a:rPr>
              <a:t>Chernobyl</a:t>
            </a:r>
            <a:r>
              <a:rPr lang="is-IS" dirty="0" smtClean="0">
                <a:hlinkClick r:id="rId2"/>
              </a:rPr>
              <a:t>…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055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Þungmálmar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507288" cy="1977008"/>
          </a:xfrm>
        </p:spPr>
        <p:txBody>
          <a:bodyPr>
            <a:normAutofit fontScale="77500" lnSpcReduction="20000"/>
          </a:bodyPr>
          <a:lstStyle/>
          <a:p>
            <a:r>
              <a:rPr lang="is-IS" dirty="0" err="1" smtClean="0"/>
              <a:t>Blý</a:t>
            </a:r>
            <a:r>
              <a:rPr lang="is-IS" dirty="0" smtClean="0"/>
              <a:t>, kadmín, kvikasilfur</a:t>
            </a:r>
          </a:p>
          <a:p>
            <a:r>
              <a:rPr lang="is-IS" dirty="0" smtClean="0"/>
              <a:t>Kvikasilfur (</a:t>
            </a:r>
            <a:r>
              <a:rPr lang="is-IS" dirty="0" err="1" smtClean="0"/>
              <a:t>Hg</a:t>
            </a:r>
            <a:r>
              <a:rPr lang="is-IS" dirty="0" smtClean="0"/>
              <a:t>) veldur skaða á taugakerfi og einnig á fóstrum. </a:t>
            </a:r>
          </a:p>
          <a:p>
            <a:r>
              <a:rPr lang="is-IS" dirty="0" err="1" smtClean="0"/>
              <a:t>Amalgam</a:t>
            </a:r>
            <a:r>
              <a:rPr lang="is-IS" dirty="0" smtClean="0"/>
              <a:t> (kvikasilfur og annar málmur tengt efnaböndum)</a:t>
            </a:r>
          </a:p>
          <a:p>
            <a:r>
              <a:rPr lang="is-IS" dirty="0" err="1" smtClean="0"/>
              <a:t>Blý</a:t>
            </a:r>
            <a:r>
              <a:rPr lang="is-IS" dirty="0" smtClean="0"/>
              <a:t> veldur taugaskaða </a:t>
            </a:r>
            <a:r>
              <a:rPr lang="is-IS" dirty="0" err="1" smtClean="0"/>
              <a:t>hjá</a:t>
            </a:r>
            <a:r>
              <a:rPr lang="is-IS" dirty="0" smtClean="0"/>
              <a:t> dýrum.</a:t>
            </a:r>
          </a:p>
          <a:p>
            <a:r>
              <a:rPr lang="is-IS" dirty="0" smtClean="0"/>
              <a:t>Kadmín skaðar </a:t>
            </a:r>
            <a:r>
              <a:rPr lang="is-IS" dirty="0" err="1" smtClean="0"/>
              <a:t>nýru</a:t>
            </a:r>
            <a:r>
              <a:rPr lang="is-IS" dirty="0" smtClean="0"/>
              <a:t>, bein og taugakerfi (kemst í náttúruna með </a:t>
            </a:r>
            <a:r>
              <a:rPr lang="is-IS" dirty="0" err="1" smtClean="0"/>
              <a:t>urðun</a:t>
            </a:r>
            <a:r>
              <a:rPr lang="is-IS" dirty="0" smtClean="0"/>
              <a:t> </a:t>
            </a:r>
            <a:r>
              <a:rPr lang="is-IS" dirty="0" err="1" smtClean="0"/>
              <a:t>battería</a:t>
            </a:r>
            <a:r>
              <a:rPr lang="is-IS" dirty="0" smtClean="0"/>
              <a:t>)</a:t>
            </a:r>
            <a:endParaRPr lang="is-IS" dirty="0"/>
          </a:p>
        </p:txBody>
      </p:sp>
      <p:pic>
        <p:nvPicPr>
          <p:cNvPr id="5" name="Staðgengill efni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56992"/>
            <a:ext cx="5282301" cy="2958089"/>
          </a:xfrm>
        </p:spPr>
      </p:pic>
    </p:spTree>
    <p:extLst>
      <p:ext uri="{BB962C8B-B14F-4D97-AF65-F5344CB8AC3E}">
        <p14:creationId xmlns:p14="http://schemas.microsoft.com/office/powerpoint/2010/main" val="39148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Rusl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66728" cy="4281264"/>
          </a:xfrm>
        </p:spPr>
        <p:txBody>
          <a:bodyPr>
            <a:normAutofit fontScale="85000" lnSpcReduction="10000"/>
          </a:bodyPr>
          <a:lstStyle/>
          <a:p>
            <a:r>
              <a:rPr lang="is-IS" dirty="0" smtClean="0"/>
              <a:t>Hver fjögurra manna fjölskylda hendir ca</a:t>
            </a:r>
            <a:r>
              <a:rPr lang="is-IS" smtClean="0"/>
              <a:t>. heilu tonni af rusli á ári!</a:t>
            </a:r>
          </a:p>
          <a:p>
            <a:r>
              <a:rPr lang="is-IS" smtClean="0"/>
              <a:t>Efni geta borist frá urðunarstöðum út í náttúruna með jarðvegi og andrúmslofti. </a:t>
            </a:r>
          </a:p>
          <a:p>
            <a:r>
              <a:rPr lang="is-IS" smtClean="0"/>
              <a:t>90% af sorpi er hægt að endurvinna… !</a:t>
            </a:r>
          </a:p>
          <a:p>
            <a:r>
              <a:rPr lang="is-IS" smtClean="0"/>
              <a:t>Spilliefni eru ca. 1% af öllu sorpi – efni sem þarf að meðhöndla sérstaklega. </a:t>
            </a:r>
            <a:endParaRPr lang="is-IS"/>
          </a:p>
        </p:txBody>
      </p:sp>
      <p:pic>
        <p:nvPicPr>
          <p:cNvPr id="5" name="Staðgengill efni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4824"/>
            <a:ext cx="4896544" cy="3258428"/>
          </a:xfrm>
        </p:spPr>
      </p:pic>
    </p:spTree>
    <p:extLst>
      <p:ext uri="{BB962C8B-B14F-4D97-AF65-F5344CB8AC3E}">
        <p14:creationId xmlns:p14="http://schemas.microsoft.com/office/powerpoint/2010/main" val="19648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K. 3.7 Lausnir í sjónmáli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sz="2400" dirty="0" smtClean="0"/>
              <a:t>Viðurkenndur alheimsvandi!</a:t>
            </a:r>
            <a:endParaRPr lang="is-IS" sz="2400" dirty="0" smtClean="0"/>
          </a:p>
          <a:p>
            <a:r>
              <a:rPr lang="is-IS" sz="2400" b="1" dirty="0" err="1" smtClean="0"/>
              <a:t>Sjálfbærni</a:t>
            </a:r>
            <a:r>
              <a:rPr lang="is-IS" sz="2400" dirty="0" smtClean="0"/>
              <a:t>: nýta allar auðlindirjarðar þannig að komandi kynslóðir hafi sama gagn af þeim og við höfum nú.</a:t>
            </a:r>
          </a:p>
          <a:p>
            <a:r>
              <a:rPr lang="is-IS" sz="2400" dirty="0" smtClean="0"/>
              <a:t>Vistfræðilegt, hagfræðilegt og félagslegt réttlæti.</a:t>
            </a:r>
            <a:endParaRPr lang="is-IS" sz="2400" dirty="0" smtClean="0"/>
          </a:p>
          <a:p>
            <a:endParaRPr lang="is-IS" dirty="0"/>
          </a:p>
        </p:txBody>
      </p:sp>
      <p:pic>
        <p:nvPicPr>
          <p:cNvPr id="5" name="Staðgengill efni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176464" cy="4176464"/>
          </a:xfrm>
        </p:spPr>
      </p:pic>
    </p:spTree>
    <p:extLst>
      <p:ext uri="{BB962C8B-B14F-4D97-AF65-F5344CB8AC3E}">
        <p14:creationId xmlns:p14="http://schemas.microsoft.com/office/powerpoint/2010/main" val="10379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Jarðefnaeldsneyti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Vindur, vatnsafl, viður, </a:t>
            </a:r>
            <a:r>
              <a:rPr lang="is-IS" dirty="0" err="1" smtClean="0"/>
              <a:t>mór</a:t>
            </a:r>
            <a:r>
              <a:rPr lang="is-IS" dirty="0" smtClean="0"/>
              <a:t>…hvað/hvenær?</a:t>
            </a:r>
          </a:p>
          <a:p>
            <a:r>
              <a:rPr lang="is-IS" dirty="0" smtClean="0"/>
              <a:t>Kol, olía, jarðgas…hvað/hvenær?</a:t>
            </a:r>
          </a:p>
          <a:p>
            <a:r>
              <a:rPr lang="is-IS" dirty="0" smtClean="0"/>
              <a:t>Jarðefnaeldsneyti = leifar lífvera sem lifðu fyrir tugum milljónum ára!</a:t>
            </a:r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9" name="Staðgengill efnis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059238" cy="3783209"/>
          </a:xfrm>
        </p:spPr>
      </p:pic>
    </p:spTree>
    <p:extLst>
      <p:ext uri="{BB962C8B-B14F-4D97-AF65-F5344CB8AC3E}">
        <p14:creationId xmlns:p14="http://schemas.microsoft.com/office/powerpoint/2010/main" val="24412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taðgengill efnis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341690" cy="5910455"/>
          </a:xfrm>
        </p:spPr>
      </p:pic>
      <p:sp>
        <p:nvSpPr>
          <p:cNvPr id="5" name="Titil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020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taðgengill efnis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5328592" cy="5328592"/>
          </a:xfrm>
        </p:spPr>
      </p:pic>
      <p:sp>
        <p:nvSpPr>
          <p:cNvPr id="5" name="Titil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102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Kjarnorka…er það lausnin?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59936" cy="4572000"/>
          </a:xfrm>
        </p:spPr>
        <p:txBody>
          <a:bodyPr>
            <a:normAutofit fontScale="92500"/>
          </a:bodyPr>
          <a:lstStyle/>
          <a:p>
            <a:r>
              <a:rPr lang="is-IS" dirty="0" smtClean="0"/>
              <a:t>Fyrsta byggt um 1950.</a:t>
            </a:r>
          </a:p>
          <a:p>
            <a:r>
              <a:rPr lang="is-IS" dirty="0" smtClean="0"/>
              <a:t>440 kjarnorkuver í heiminum (15% raforku í heiminum frá kjarnorku)</a:t>
            </a:r>
          </a:p>
          <a:p>
            <a:r>
              <a:rPr lang="is-IS" dirty="0" smtClean="0"/>
              <a:t>Kjarnorkueldsneyti = </a:t>
            </a:r>
            <a:r>
              <a:rPr lang="is-IS" dirty="0" err="1" smtClean="0"/>
              <a:t>úran</a:t>
            </a:r>
            <a:r>
              <a:rPr lang="is-IS" dirty="0" smtClean="0"/>
              <a:t>.</a:t>
            </a:r>
          </a:p>
          <a:p>
            <a:r>
              <a:rPr lang="is-IS" dirty="0" smtClean="0"/>
              <a:t>Engin bein mengun frá kjarnorkuverum! </a:t>
            </a:r>
            <a:r>
              <a:rPr lang="is-IS" dirty="0" err="1" smtClean="0"/>
              <a:t>Sönn</a:t>
            </a:r>
            <a:r>
              <a:rPr lang="is-IS" dirty="0" smtClean="0"/>
              <a:t> saga. </a:t>
            </a:r>
          </a:p>
          <a:p>
            <a:r>
              <a:rPr lang="is-IS" dirty="0" smtClean="0"/>
              <a:t>Hvað með kjarnorkuslys?</a:t>
            </a:r>
          </a:p>
          <a:p>
            <a:r>
              <a:rPr lang="is-IS" dirty="0" smtClean="0"/>
              <a:t>Hvað með geislavirkan </a:t>
            </a:r>
            <a:r>
              <a:rPr lang="is-IS" dirty="0" err="1" smtClean="0"/>
              <a:t>úrgang</a:t>
            </a:r>
            <a:r>
              <a:rPr lang="is-IS" dirty="0" smtClean="0"/>
              <a:t>?</a:t>
            </a:r>
            <a:endParaRPr lang="is-IS" dirty="0"/>
          </a:p>
        </p:txBody>
      </p:sp>
      <p:pic>
        <p:nvPicPr>
          <p:cNvPr id="5" name="Staðgengill efni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01" y="2060848"/>
            <a:ext cx="4422183" cy="3312368"/>
          </a:xfrm>
        </p:spPr>
      </p:pic>
    </p:spTree>
    <p:extLst>
      <p:ext uri="{BB962C8B-B14F-4D97-AF65-F5344CB8AC3E}">
        <p14:creationId xmlns:p14="http://schemas.microsoft.com/office/powerpoint/2010/main" val="15327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taðgengill efnis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619089" cy="5043264"/>
          </a:xfrm>
        </p:spPr>
      </p:pic>
      <p:sp>
        <p:nvSpPr>
          <p:cNvPr id="5" name="Titil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098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ðgengill efn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4409"/>
            <a:ext cx="8229600" cy="4351182"/>
          </a:xfrm>
        </p:spPr>
      </p:pic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Jarðskjálftasvæði með kjarnorkuver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252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919</TotalTime>
  <Words>739</Words>
  <Application>Microsoft Office PowerPoint</Application>
  <PresentationFormat>Sýnt á skjá (4:3)</PresentationFormat>
  <Paragraphs>104</Paragraphs>
  <Slides>33</Slides>
  <Notes>0</Notes>
  <HiddenSlides>0</HiddenSlides>
  <MMClips>0</MMClips>
  <ScaleCrop>false</ScaleCrop>
  <HeadingPairs>
    <vt:vector size="4" baseType="variant">
      <vt:variant>
        <vt:lpstr>Þema</vt:lpstr>
      </vt:variant>
      <vt:variant>
        <vt:i4>1</vt:i4>
      </vt:variant>
      <vt:variant>
        <vt:lpstr>Skyggnutitlar</vt:lpstr>
      </vt:variant>
      <vt:variant>
        <vt:i4>33</vt:i4>
      </vt:variant>
    </vt:vector>
  </HeadingPairs>
  <TitlesOfParts>
    <vt:vector size="34" baseType="lpstr">
      <vt:lpstr>Paper</vt:lpstr>
      <vt:lpstr>Maður og náttúra; K.3</vt:lpstr>
      <vt:lpstr>K. 3 Umhverfi okkar</vt:lpstr>
      <vt:lpstr>Vistkerfið okkar</vt:lpstr>
      <vt:lpstr>Jarðefnaeldsneyti</vt:lpstr>
      <vt:lpstr>PowerPoint-kynning</vt:lpstr>
      <vt:lpstr>PowerPoint-kynning</vt:lpstr>
      <vt:lpstr>Kjarnorka…er það lausnin?</vt:lpstr>
      <vt:lpstr>PowerPoint-kynning</vt:lpstr>
      <vt:lpstr>Jarðskjálftasvæði með kjarnorkuver</vt:lpstr>
      <vt:lpstr>Endurnýjanlegir orkugjafar</vt:lpstr>
      <vt:lpstr>K.3.2 Gróðurhúsaáhrif</vt:lpstr>
      <vt:lpstr>K 3.2 Öfgar í veðurfari….?</vt:lpstr>
      <vt:lpstr>PowerPoint-kynning</vt:lpstr>
      <vt:lpstr>PowerPoint-kynning</vt:lpstr>
      <vt:lpstr>K. 3.2 Gróðurhúsaáhrif frh.</vt:lpstr>
      <vt:lpstr>Hvernig væri að draga úr notkun jarðefnaeldsneytis?</vt:lpstr>
      <vt:lpstr>K. 3.3 Ósonlagið</vt:lpstr>
      <vt:lpstr>K.3.4Loftmengun</vt:lpstr>
      <vt:lpstr>Súrt regn?</vt:lpstr>
      <vt:lpstr>PowerPoint-kynning</vt:lpstr>
      <vt:lpstr>K. 3.5 Ofauðgun</vt:lpstr>
      <vt:lpstr>PowerPoint-kynning</vt:lpstr>
      <vt:lpstr>K. 3.6 Umhverfiseitur</vt:lpstr>
      <vt:lpstr>Klóruð vetniskolefnissambönd</vt:lpstr>
      <vt:lpstr>Geislavirkur úrgangur</vt:lpstr>
      <vt:lpstr>Geislavirkni afleiðingar</vt:lpstr>
      <vt:lpstr>Svo eru það líka alvarlegir fæðingargallar</vt:lpstr>
      <vt:lpstr>http://www.chernobyl-international.com/home </vt:lpstr>
      <vt:lpstr>Geislavirkni er náttúrulegt fyrirbæri</vt:lpstr>
      <vt:lpstr>Kíkjum til Chernobyl… </vt:lpstr>
      <vt:lpstr>Þungmálmar</vt:lpstr>
      <vt:lpstr>Rusl</vt:lpstr>
      <vt:lpstr>K. 3.7 Lausnir í sjónmáli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Maður og náttúra</dc:title>
  <dc:creator>nannat.otsk</dc:creator>
  <cp:lastModifiedBy>Administrator</cp:lastModifiedBy>
  <cp:revision>45</cp:revision>
  <dcterms:created xsi:type="dcterms:W3CDTF">2012-09-20T08:43:55Z</dcterms:created>
  <dcterms:modified xsi:type="dcterms:W3CDTF">2015-04-28T11:20:26Z</dcterms:modified>
</cp:coreProperties>
</file>